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0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9D"/>
    <a:srgbClr val="2EF1FF"/>
    <a:srgbClr val="00FA06"/>
    <a:srgbClr val="7559FF"/>
    <a:srgbClr val="5098FF"/>
    <a:srgbClr val="F85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/>
    <p:restoredTop sz="94580"/>
  </p:normalViewPr>
  <p:slideViewPr>
    <p:cSldViewPr snapToGrid="0" snapToObjects="1">
      <p:cViewPr varScale="1">
        <p:scale>
          <a:sx n="63" d="100"/>
          <a:sy n="63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E82A-0B92-304E-85D5-2811C72BC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681F8-4A36-C343-8E9C-C2783CDFC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341DF-EF9B-AE44-8BA8-D9F42E5D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6B3F-C8BF-3242-9E78-AC66270E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EDA7-1ED7-D747-B03F-4EB47B37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9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8309-5044-984A-9F97-D182F978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60A45-54F6-9F4F-AFE6-BD82FC841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B2550-B916-5743-B01B-962E7805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2F95E-55D7-914B-B2B8-4097B3E1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2AA87-C011-BE4C-BAEF-83E5544F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64055-FBDC-1847-B607-8EA32E4F7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329E4-5421-534C-811F-DE180524F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38D3A-5738-9C40-8A94-0F8934A9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89D44-2608-CE4B-8B3B-FEBC8C7A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56840-6E3E-F846-B325-F727A744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6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D73C-D783-8740-BEB0-02CFF36B6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85E8A-B3F4-244A-B62E-D700495B0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899A-8836-9541-BB19-86715AF0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6E09F-342E-1947-9C71-A6E4C9286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668E1-B49C-1445-AF4D-A429B45A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897F-3E51-3A4F-8972-80A49C5D3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18255-D8CB-864C-8DC7-71922F244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AF9A4-E2C7-F24B-936A-2448AE09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EA981-87EE-2A4E-8D16-89F33DF6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F02E2-884D-0548-AD1D-7A76B65A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5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E5962-B957-4E44-B154-239B18AF0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F4844-B081-AF4C-ACF7-6FA5CDC9E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E4538-8DDD-924A-983E-02E05A778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A6443-9CCB-AE46-8C6E-3472716A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0E5CC-FA4F-E544-BAB9-A3488D48B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2A40-22B0-0B46-AE5D-B440628B8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9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6602-18DB-1540-90EF-ED909D091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8E13C-3298-E542-94B6-ED02FE81D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1444D-054F-BB4A-BF3B-61191BF49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A3716-BBF5-4446-B2DB-30E645F33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1670F-83C0-8844-9EB5-E82D9C89F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2384D-D73F-1E4E-A13A-B63D881EF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249EF-86A8-BE4E-9C13-5C46C4D5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93E65-C4F5-A44F-A418-4262322F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41B8-CB4E-CC4F-B339-B212E6F0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B64B92-2B5E-844D-B112-808CE263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19581-30D9-1445-9C33-AD4B58DB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FE67D-0CAD-0542-8C28-9F90F32A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5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D1B71-E22E-A948-A1B4-2BC8903C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33672-AA8B-F440-9283-A60D38F6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38D4-78E5-7840-90AF-73BB7EAA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2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C9332-7186-804A-A36F-9A11ABC2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2B134-ECD9-E648-AD95-4456D681B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343F7-EDE9-BB4B-8866-2896AAE7D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D1818-5696-B344-BDC9-0CD5D6DD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DF75C-6FC6-174E-B064-1461575C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AE864-357F-5B4F-9976-6198D1D1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6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8309-6008-7B4B-B30B-6ADC77115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16BB22-2E5B-464B-A3C6-865AA0AF0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71F78-82DC-0446-89E6-B6929D35F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C28FA-A1E0-AE41-9E90-73D66721B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9249E-618F-6646-A211-9FC2B2C8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500F4-2FDF-384B-AB44-503BD2EB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5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E7CAB-B410-6346-9FC6-08C2A29B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F2AA8-FB19-7048-BF54-5D83B7C4F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B94AA-AA0A-8A40-88E9-0A42D463D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7436C-6133-1D44-99CF-DBF6832B588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6ACB5-89D4-144D-88EF-C175E0CB0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57E7C-9496-CB42-9998-5A4A2BBA2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13C2-8C61-A64C-864B-3105E5240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1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00FA0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2A09-5153-AE45-9A71-A31FBF2C7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852FF"/>
                </a:solidFill>
                <a:latin typeface="Arial Rounded MT Bold" panose="020F0704030504030204" pitchFamily="34" charset="77"/>
              </a:rPr>
              <a:t>ROMAN KNOWLEDGE</a:t>
            </a:r>
            <a:br>
              <a:rPr lang="en-US">
                <a:solidFill>
                  <a:srgbClr val="F852FF"/>
                </a:solidFill>
                <a:latin typeface="Arial Rounded MT Bold" panose="020F0704030504030204" pitchFamily="34" charset="77"/>
              </a:rPr>
            </a:br>
            <a:r>
              <a:rPr lang="en-US">
                <a:solidFill>
                  <a:srgbClr val="F852FF"/>
                </a:solidFill>
                <a:latin typeface="Arial Rounded MT Bold" panose="020F0704030504030204" pitchFamily="34" charset="77"/>
              </a:rPr>
              <a:t>(part one)</a:t>
            </a:r>
            <a:endParaRPr lang="en-US" dirty="0">
              <a:solidFill>
                <a:srgbClr val="F852F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E9AD1-3B74-3D43-A3E7-721B8F1942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TOMAS NICHOLS</a:t>
            </a:r>
          </a:p>
        </p:txBody>
      </p:sp>
    </p:spTree>
    <p:extLst>
      <p:ext uri="{BB962C8B-B14F-4D97-AF65-F5344CB8AC3E}">
        <p14:creationId xmlns:p14="http://schemas.microsoft.com/office/powerpoint/2010/main" val="356310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5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C69C-8802-7A4A-8623-B91E59E6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579D"/>
                </a:solidFill>
                <a:latin typeface="Phosphate Solid" panose="02000506050000020004" pitchFamily="2" charset="77"/>
                <a:cs typeface="Phosphate Solid" panose="02000506050000020004" pitchFamily="2" charset="77"/>
              </a:rPr>
              <a:t>Introduction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286D73-EC42-AD42-82FF-DDFD5BD43EF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4369" y="1864980"/>
            <a:ext cx="5483513" cy="410734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DC933-FFEC-C744-B20C-FFC00D90B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88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Romans lived in Italy about 2000 years ago</a:t>
            </a:r>
          </a:p>
          <a:p>
            <a:r>
              <a:rPr lang="en-US" dirty="0"/>
              <a:t>They started as farmers then grew rich and powerful</a:t>
            </a:r>
          </a:p>
          <a:p>
            <a:r>
              <a:rPr lang="en-US" dirty="0"/>
              <a:t>Rome was built as a beautiful city</a:t>
            </a:r>
          </a:p>
          <a:p>
            <a:r>
              <a:rPr lang="en-US" dirty="0"/>
              <a:t>Legend says that Rome was built by Romulus the twin brother of Remus who (sons of Mars the Roman God of War). They were rescued by a wolf and brought up by her</a:t>
            </a:r>
          </a:p>
        </p:txBody>
      </p:sp>
    </p:spTree>
    <p:extLst>
      <p:ext uri="{BB962C8B-B14F-4D97-AF65-F5344CB8AC3E}">
        <p14:creationId xmlns:p14="http://schemas.microsoft.com/office/powerpoint/2010/main" val="62953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641DA6-07BD-624A-B722-9D9941210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solidFill>
                  <a:srgbClr val="5098FF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Rome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C0517-4A4B-7F44-B46D-58AA7E66E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50 BC almost one million people lived in Rome</a:t>
            </a:r>
          </a:p>
          <a:p>
            <a:r>
              <a:rPr lang="en-US" dirty="0"/>
              <a:t>Some residents were born in Rome but many others travelled to search for work</a:t>
            </a:r>
          </a:p>
          <a:p>
            <a:r>
              <a:rPr lang="en-US" dirty="0"/>
              <a:t>Rome was the </a:t>
            </a:r>
            <a:r>
              <a:rPr lang="en-US" dirty="0" err="1"/>
              <a:t>centre</a:t>
            </a:r>
            <a:r>
              <a:rPr lang="en-US" dirty="0"/>
              <a:t> the Roman Empire where the government, Emperor and law were all located</a:t>
            </a:r>
          </a:p>
          <a:p>
            <a:r>
              <a:rPr lang="en-US" dirty="0"/>
              <a:t>Some romans boasted about one phrase:</a:t>
            </a:r>
          </a:p>
          <a:p>
            <a:pPr marL="457200" lvl="1" indent="0">
              <a:buNone/>
            </a:pPr>
            <a:r>
              <a:rPr lang="en-US" dirty="0"/>
              <a:t>“ All roads lead to Rome”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E1942C-00CB-3D46-BEC8-1668F247B6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D0FE04-C545-5A47-9223-B3C882367D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998920"/>
            <a:ext cx="6005147" cy="363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3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7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70AB-D2B3-1C44-A9DB-5DF2E26B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559FF"/>
                </a:solidFill>
                <a:latin typeface="Stencil" pitchFamily="82" charset="77"/>
              </a:rPr>
              <a:t>Roman Citizens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2CAF0-9CE9-D74C-B31B-43E80BBFD3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Rulers of Rome </a:t>
            </a:r>
          </a:p>
          <a:p>
            <a:r>
              <a:rPr lang="en-US" dirty="0"/>
              <a:t>At first there were Kings, then officials in a Republic and finally Emperors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AD4E9-1FCE-434D-92C9-EF204FCA4F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There were different ranks of people in Rome:</a:t>
            </a:r>
          </a:p>
          <a:p>
            <a:pPr lvl="1"/>
            <a:r>
              <a:rPr lang="en-US" dirty="0"/>
              <a:t>Rich families called </a:t>
            </a:r>
            <a:r>
              <a:rPr lang="en-US" i="1" dirty="0"/>
              <a:t>Patricians</a:t>
            </a:r>
          </a:p>
          <a:p>
            <a:pPr lvl="1"/>
            <a:r>
              <a:rPr lang="en-US" dirty="0"/>
              <a:t>Middle rank called </a:t>
            </a:r>
            <a:r>
              <a:rPr lang="en-US" i="1" dirty="0"/>
              <a:t>Equites</a:t>
            </a:r>
          </a:p>
          <a:p>
            <a:pPr lvl="1"/>
            <a:r>
              <a:rPr lang="en-US" dirty="0"/>
              <a:t>Ordinary people called </a:t>
            </a:r>
            <a:r>
              <a:rPr lang="en-US" i="1" dirty="0" err="1"/>
              <a:t>Plebians</a:t>
            </a:r>
            <a:endParaRPr lang="en-US" i="1" dirty="0"/>
          </a:p>
          <a:p>
            <a:pPr lvl="1"/>
            <a:r>
              <a:rPr lang="en-US" i="1" dirty="0"/>
              <a:t>Slaves </a:t>
            </a:r>
            <a:r>
              <a:rPr lang="en-US" dirty="0"/>
              <a:t>owned by the rich</a:t>
            </a:r>
            <a:endParaRPr lang="en-US" i="1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A6D3DC-DE9C-764F-B2E6-9C54C0538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972" y="3767377"/>
            <a:ext cx="29718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5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47AA0-61CE-7C42-B9C0-2969342D8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EF1FF"/>
                </a:solidFill>
                <a:latin typeface="Copperplate" panose="02000504000000020004" pitchFamily="2" charset="77"/>
              </a:rPr>
              <a:t>WHAT</a:t>
            </a:r>
            <a:r>
              <a:rPr lang="en-US" dirty="0">
                <a:solidFill>
                  <a:srgbClr val="2EF1FF"/>
                </a:solidFill>
              </a:rPr>
              <a:t> </a:t>
            </a:r>
            <a:r>
              <a:rPr lang="en-US" dirty="0">
                <a:solidFill>
                  <a:srgbClr val="2EF1FF"/>
                </a:solidFill>
                <a:latin typeface="Copperplate" panose="02000504000000020004" pitchFamily="2" charset="77"/>
              </a:rPr>
              <a:t>DID THE ROMANS DO FOR ENTERTAINMENT?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0694F-A84C-7D4E-A834-837A5809C5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romans had many things as entertainment such as singing, dancing  and plays.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most popular entertainment was gladiator fighting and chariot racing.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Chariot racing was held in a vast sports arena called the </a:t>
            </a:r>
            <a:r>
              <a:rPr lang="en-US" i="1" dirty="0">
                <a:solidFill>
                  <a:schemeClr val="bg1"/>
                </a:solidFill>
              </a:rPr>
              <a:t>Circus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Maximus.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8D90A8-6D11-4847-B4C1-5BCC8EAA06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19800" y="1825625"/>
            <a:ext cx="5884719" cy="306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5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2EF1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ED07-80A9-6940-B300-884EFC25A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00FA06"/>
                </a:solidFill>
                <a:latin typeface="Chalkduster" panose="03050602040202020205" pitchFamily="66" charset="77"/>
              </a:rPr>
              <a:t>GLADIATORS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B40F6-8BF9-7B41-AC16-551E666DF5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Gladiators were usually prisoners, Christians or slaves forced to fight till they die.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were three types of gladiators:</a:t>
            </a:r>
          </a:p>
          <a:p>
            <a:pPr marL="514350" indent="-514350">
              <a:buAutoNum type="arabicPeriod"/>
            </a:pPr>
            <a:r>
              <a:rPr lang="en-US" dirty="0" err="1"/>
              <a:t>Reticulares</a:t>
            </a:r>
            <a:r>
              <a:rPr lang="en-US" dirty="0"/>
              <a:t> – armed with nets and tridents</a:t>
            </a:r>
          </a:p>
          <a:p>
            <a:pPr marL="514350" indent="-514350">
              <a:buAutoNum type="arabicPeriod"/>
            </a:pPr>
            <a:r>
              <a:rPr lang="en-US" dirty="0" err="1"/>
              <a:t>Vilites</a:t>
            </a:r>
            <a:r>
              <a:rPr lang="en-US" dirty="0"/>
              <a:t> – threw spears at each other</a:t>
            </a:r>
          </a:p>
          <a:p>
            <a:pPr marL="514350" indent="-514350">
              <a:buAutoNum type="arabicPeriod"/>
            </a:pPr>
            <a:r>
              <a:rPr lang="en-US" dirty="0" err="1"/>
              <a:t>Bestarii</a:t>
            </a:r>
            <a:r>
              <a:rPr lang="en-US" dirty="0"/>
              <a:t> – they fought animals (snakes, lions and bears)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7284EF1-908B-0847-B26C-1762CE9CA8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4483" y="1946387"/>
            <a:ext cx="3993776" cy="3802769"/>
          </a:xfrm>
          <a:gradFill>
            <a:gsLst>
              <a:gs pos="25000">
                <a:srgbClr val="2EF1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30631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Chalkduster</vt:lpstr>
      <vt:lpstr>Copperplate</vt:lpstr>
      <vt:lpstr>Hiragino Kaku Gothic StdN W8</vt:lpstr>
      <vt:lpstr>Phosphate Solid</vt:lpstr>
      <vt:lpstr>Stencil</vt:lpstr>
      <vt:lpstr>Office Theme</vt:lpstr>
      <vt:lpstr>ROMAN KNOWLEDGE (part one)</vt:lpstr>
      <vt:lpstr>Introduction</vt:lpstr>
      <vt:lpstr>Rome </vt:lpstr>
      <vt:lpstr>Roman Citizens</vt:lpstr>
      <vt:lpstr>WHAT DID THE ROMANS DO FOR ENTERTAINMENT?</vt:lpstr>
      <vt:lpstr>GLADIATORS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KNOWLEDGE</dc:title>
  <dc:creator>Microsoft Office User</dc:creator>
  <cp:lastModifiedBy>Karen Ellis</cp:lastModifiedBy>
  <cp:revision>10</cp:revision>
  <dcterms:created xsi:type="dcterms:W3CDTF">2020-05-14T11:46:39Z</dcterms:created>
  <dcterms:modified xsi:type="dcterms:W3CDTF">2020-05-14T13:33:23Z</dcterms:modified>
</cp:coreProperties>
</file>